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56" r:id="rId3"/>
    <p:sldId id="419" r:id="rId4"/>
    <p:sldId id="408" r:id="rId5"/>
    <p:sldId id="399" r:id="rId6"/>
    <p:sldId id="409" r:id="rId7"/>
    <p:sldId id="410" r:id="rId8"/>
    <p:sldId id="412" r:id="rId9"/>
    <p:sldId id="407" r:id="rId10"/>
    <p:sldId id="41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Leys" initials="EL" lastIdx="7" clrIdx="0">
    <p:extLst/>
  </p:cmAuthor>
  <p:cmAuthor id="2" name="Emily Leys" initials="EL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00"/>
    <a:srgbClr val="FFF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6"/>
    <p:restoredTop sz="88393"/>
  </p:normalViewPr>
  <p:slideViewPr>
    <p:cSldViewPr snapToGrid="0">
      <p:cViewPr varScale="1">
        <p:scale>
          <a:sx n="117" d="100"/>
          <a:sy n="117" d="100"/>
        </p:scale>
        <p:origin x="9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75D2A-A530-E641-9063-C4A791F31EEE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EFD4F-7C0C-7940-BFB9-5A3DADA5A98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Evaluate</a:t>
          </a:r>
          <a:endParaRPr lang="en-US" b="1" dirty="0">
            <a:solidFill>
              <a:schemeClr val="tx1"/>
            </a:solidFill>
          </a:endParaRPr>
        </a:p>
      </dgm:t>
    </dgm:pt>
    <dgm:pt modelId="{3785246C-DC0E-414D-83EB-A26326D85560}" type="parTrans" cxnId="{08046A69-DEA2-1346-82F1-20D23EA39222}">
      <dgm:prSet/>
      <dgm:spPr/>
      <dgm:t>
        <a:bodyPr/>
        <a:lstStyle/>
        <a:p>
          <a:endParaRPr lang="en-US"/>
        </a:p>
      </dgm:t>
    </dgm:pt>
    <dgm:pt modelId="{FE06C246-0EA2-6142-876D-5E8C87BEDCFF}" type="sibTrans" cxnId="{08046A69-DEA2-1346-82F1-20D23EA39222}">
      <dgm:prSet/>
      <dgm:spPr/>
      <dgm:t>
        <a:bodyPr/>
        <a:lstStyle/>
        <a:p>
          <a:endParaRPr lang="en-US"/>
        </a:p>
      </dgm:t>
    </dgm:pt>
    <dgm:pt modelId="{43A054E9-2E62-D044-89CB-6F97DB77E83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 from I&amp;R stakeholders</a:t>
          </a:r>
          <a:endParaRPr lang="en-US" dirty="0">
            <a:solidFill>
              <a:schemeClr val="tx1"/>
            </a:solidFill>
          </a:endParaRPr>
        </a:p>
      </dgm:t>
    </dgm:pt>
    <dgm:pt modelId="{157A3CC1-18D1-9C44-AB35-2418EC0DD842}" type="parTrans" cxnId="{DEE59625-C1A0-CF47-89E7-F5143D67F8D7}">
      <dgm:prSet/>
      <dgm:spPr/>
      <dgm:t>
        <a:bodyPr/>
        <a:lstStyle/>
        <a:p>
          <a:endParaRPr lang="en-US"/>
        </a:p>
      </dgm:t>
    </dgm:pt>
    <dgm:pt modelId="{CBED96BA-FDD3-7A42-B887-03C2EE089B8B}" type="sibTrans" cxnId="{DEE59625-C1A0-CF47-89E7-F5143D67F8D7}">
      <dgm:prSet/>
      <dgm:spPr/>
      <dgm:t>
        <a:bodyPr/>
        <a:lstStyle/>
        <a:p>
          <a:endParaRPr lang="en-US"/>
        </a:p>
      </dgm:t>
    </dgm:pt>
    <dgm:pt modelId="{73C032AD-F1C4-E549-9A52-9DF08B5CDF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Identify key challenges</a:t>
          </a:r>
          <a:endParaRPr lang="en-US" dirty="0">
            <a:solidFill>
              <a:schemeClr val="tx1"/>
            </a:solidFill>
          </a:endParaRPr>
        </a:p>
      </dgm:t>
    </dgm:pt>
    <dgm:pt modelId="{57614AFF-F3C3-934B-8060-7D39466D9D30}" type="parTrans" cxnId="{60F68B21-BC97-3B46-ACDD-4693C242A655}">
      <dgm:prSet/>
      <dgm:spPr/>
      <dgm:t>
        <a:bodyPr/>
        <a:lstStyle/>
        <a:p>
          <a:endParaRPr lang="en-US"/>
        </a:p>
      </dgm:t>
    </dgm:pt>
    <dgm:pt modelId="{95FDF3C3-8B6A-DA48-A8BC-4079139D1485}" type="sibTrans" cxnId="{60F68B21-BC97-3B46-ACDD-4693C242A655}">
      <dgm:prSet/>
      <dgm:spPr/>
      <dgm:t>
        <a:bodyPr/>
        <a:lstStyle/>
        <a:p>
          <a:endParaRPr lang="en-US"/>
        </a:p>
      </dgm:t>
    </dgm:pt>
    <dgm:pt modelId="{449E356B-6AF2-2841-967C-02FB1DDFC9C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Understand Challenge(s)</a:t>
          </a:r>
          <a:endParaRPr lang="en-US" b="1" dirty="0">
            <a:solidFill>
              <a:schemeClr val="tx1"/>
            </a:solidFill>
          </a:endParaRPr>
        </a:p>
      </dgm:t>
    </dgm:pt>
    <dgm:pt modelId="{24CA5C0E-1AB0-344C-9089-A1FF77E3D96D}" type="parTrans" cxnId="{C76490EB-E75C-AC49-82E1-98610275603C}">
      <dgm:prSet/>
      <dgm:spPr/>
      <dgm:t>
        <a:bodyPr/>
        <a:lstStyle/>
        <a:p>
          <a:endParaRPr lang="en-US"/>
        </a:p>
      </dgm:t>
    </dgm:pt>
    <dgm:pt modelId="{FAE9CE1A-D634-864F-B681-7B790D0D1AFA}" type="sibTrans" cxnId="{C76490EB-E75C-AC49-82E1-98610275603C}">
      <dgm:prSet/>
      <dgm:spPr/>
      <dgm:t>
        <a:bodyPr/>
        <a:lstStyle/>
        <a:p>
          <a:endParaRPr lang="en-US"/>
        </a:p>
      </dgm:t>
    </dgm:pt>
    <dgm:pt modelId="{A28740B1-4454-4B40-8F0D-6A25F6A7C5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Research best practices</a:t>
          </a:r>
          <a:endParaRPr lang="en-US" dirty="0">
            <a:solidFill>
              <a:schemeClr val="tx1"/>
            </a:solidFill>
          </a:endParaRPr>
        </a:p>
      </dgm:t>
    </dgm:pt>
    <dgm:pt modelId="{C5F6F7D5-72F7-AF49-A0C2-B74F62933DF8}" type="parTrans" cxnId="{75DF9C0C-FA46-224A-A376-5449B8CA9164}">
      <dgm:prSet/>
      <dgm:spPr/>
      <dgm:t>
        <a:bodyPr/>
        <a:lstStyle/>
        <a:p>
          <a:endParaRPr lang="en-US"/>
        </a:p>
      </dgm:t>
    </dgm:pt>
    <dgm:pt modelId="{F84F26E9-868D-7C4E-8018-0AE4F7F3D807}" type="sibTrans" cxnId="{75DF9C0C-FA46-224A-A376-5449B8CA9164}">
      <dgm:prSet/>
      <dgm:spPr/>
      <dgm:t>
        <a:bodyPr/>
        <a:lstStyle/>
        <a:p>
          <a:endParaRPr lang="en-US"/>
        </a:p>
      </dgm:t>
    </dgm:pt>
    <dgm:pt modelId="{394B38E2-7D14-3345-A65B-3F5DE6C7EC2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Generate possible solutions</a:t>
          </a:r>
          <a:endParaRPr lang="en-US" dirty="0">
            <a:solidFill>
              <a:schemeClr val="tx1"/>
            </a:solidFill>
          </a:endParaRPr>
        </a:p>
      </dgm:t>
    </dgm:pt>
    <dgm:pt modelId="{6E99CFC2-C46B-494B-A031-13DE4CA74C16}" type="parTrans" cxnId="{484DE49D-01B2-6B4E-8A52-860C6124546F}">
      <dgm:prSet/>
      <dgm:spPr/>
      <dgm:t>
        <a:bodyPr/>
        <a:lstStyle/>
        <a:p>
          <a:endParaRPr lang="en-US"/>
        </a:p>
      </dgm:t>
    </dgm:pt>
    <dgm:pt modelId="{76FEC03B-F9C0-E249-B4BD-BD813CB163C6}" type="sibTrans" cxnId="{484DE49D-01B2-6B4E-8A52-860C6124546F}">
      <dgm:prSet/>
      <dgm:spPr/>
      <dgm:t>
        <a:bodyPr/>
        <a:lstStyle/>
        <a:p>
          <a:endParaRPr lang="en-US"/>
        </a:p>
      </dgm:t>
    </dgm:pt>
    <dgm:pt modelId="{A773D91B-4A22-D84A-96F5-C4B56404427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Determine Best Ways to Support </a:t>
          </a:r>
          <a:endParaRPr lang="en-US" b="1" dirty="0">
            <a:solidFill>
              <a:schemeClr val="tx1"/>
            </a:solidFill>
          </a:endParaRPr>
        </a:p>
      </dgm:t>
    </dgm:pt>
    <dgm:pt modelId="{17938F8C-3CE7-9248-B311-0A2E629B99FA}" type="parTrans" cxnId="{E252F494-46F0-0045-9188-4295C83AD9D8}">
      <dgm:prSet/>
      <dgm:spPr/>
      <dgm:t>
        <a:bodyPr/>
        <a:lstStyle/>
        <a:p>
          <a:endParaRPr lang="en-US"/>
        </a:p>
      </dgm:t>
    </dgm:pt>
    <dgm:pt modelId="{AF75CFEC-0EEE-DF40-AE45-1D64F685C8F9}" type="sibTrans" cxnId="{E252F494-46F0-0045-9188-4295C83AD9D8}">
      <dgm:prSet/>
      <dgm:spPr/>
      <dgm:t>
        <a:bodyPr/>
        <a:lstStyle/>
        <a:p>
          <a:endParaRPr lang="en-US"/>
        </a:p>
      </dgm:t>
    </dgm:pt>
    <dgm:pt modelId="{1D18DFC5-682A-0842-B878-582782B642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Make recommendations</a:t>
          </a:r>
          <a:endParaRPr lang="en-US" dirty="0">
            <a:solidFill>
              <a:schemeClr val="tx1"/>
            </a:solidFill>
          </a:endParaRPr>
        </a:p>
      </dgm:t>
    </dgm:pt>
    <dgm:pt modelId="{1898181C-A9F3-3A44-9BBA-1A88EE706564}" type="parTrans" cxnId="{3FBAECCD-FEB4-8640-B54F-A43EE51FF00E}">
      <dgm:prSet/>
      <dgm:spPr/>
      <dgm:t>
        <a:bodyPr/>
        <a:lstStyle/>
        <a:p>
          <a:endParaRPr lang="en-US"/>
        </a:p>
      </dgm:t>
    </dgm:pt>
    <dgm:pt modelId="{694B29A1-9851-D746-9C69-97DAC7CDC16E}" type="sibTrans" cxnId="{3FBAECCD-FEB4-8640-B54F-A43EE51FF00E}">
      <dgm:prSet/>
      <dgm:spPr/>
      <dgm:t>
        <a:bodyPr/>
        <a:lstStyle/>
        <a:p>
          <a:endParaRPr lang="en-US"/>
        </a:p>
      </dgm:t>
    </dgm:pt>
    <dgm:pt modelId="{85AD9FD0-B810-FF4C-8D4E-9976E50AB53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Advocate</a:t>
          </a:r>
          <a:endParaRPr lang="en-US" dirty="0">
            <a:solidFill>
              <a:schemeClr val="tx1"/>
            </a:solidFill>
          </a:endParaRPr>
        </a:p>
      </dgm:t>
    </dgm:pt>
    <dgm:pt modelId="{808D7781-8DBB-D543-BBB6-432F49C21A18}" type="parTrans" cxnId="{FB8898D7-5A03-944A-8450-E459062916A1}">
      <dgm:prSet/>
      <dgm:spPr/>
      <dgm:t>
        <a:bodyPr/>
        <a:lstStyle/>
        <a:p>
          <a:endParaRPr lang="en-US"/>
        </a:p>
      </dgm:t>
    </dgm:pt>
    <dgm:pt modelId="{C942D16F-106A-C649-BF7F-442B7256DA98}" type="sibTrans" cxnId="{FB8898D7-5A03-944A-8450-E459062916A1}">
      <dgm:prSet/>
      <dgm:spPr/>
      <dgm:t>
        <a:bodyPr/>
        <a:lstStyle/>
        <a:p>
          <a:endParaRPr lang="en-US"/>
        </a:p>
      </dgm:t>
    </dgm:pt>
    <dgm:pt modelId="{6B99ED05-3211-E146-B554-6A7FEF8C847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Participate in pushing solutions forward</a:t>
          </a:r>
          <a:endParaRPr lang="en-US" dirty="0">
            <a:solidFill>
              <a:schemeClr val="tx1"/>
            </a:solidFill>
          </a:endParaRPr>
        </a:p>
      </dgm:t>
    </dgm:pt>
    <dgm:pt modelId="{0781B0D3-22F2-3E4B-9781-0D8C6539A562}" type="parTrans" cxnId="{1B8AB53D-A3D1-4943-8165-8A03185151CA}">
      <dgm:prSet/>
      <dgm:spPr/>
      <dgm:t>
        <a:bodyPr/>
        <a:lstStyle/>
        <a:p>
          <a:endParaRPr lang="en-US"/>
        </a:p>
      </dgm:t>
    </dgm:pt>
    <dgm:pt modelId="{393E1770-EAC0-C84B-9A5A-84E76CBE12B8}" type="sibTrans" cxnId="{1B8AB53D-A3D1-4943-8165-8A03185151CA}">
      <dgm:prSet/>
      <dgm:spPr/>
      <dgm:t>
        <a:bodyPr/>
        <a:lstStyle/>
        <a:p>
          <a:endParaRPr lang="en-US"/>
        </a:p>
      </dgm:t>
    </dgm:pt>
    <dgm:pt modelId="{E3F8B507-9FE7-1E42-8CD8-61052B90AE56}" type="pres">
      <dgm:prSet presAssocID="{42D75D2A-A530-E641-9063-C4A791F31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4D72DC-ED2B-0141-88FF-A2D53F409AA9}" type="pres">
      <dgm:prSet presAssocID="{F3BEFD4F-7C0C-7940-BFB9-5A3DADA5A98E}" presName="parAndCh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EEA65-FB49-134E-B731-0F57CACD20A0}" type="pres">
      <dgm:prSet presAssocID="{FE06C246-0EA2-6142-876D-5E8C87BEDCFF}" presName="parAndChSpace" presStyleCnt="0"/>
      <dgm:spPr/>
    </dgm:pt>
    <dgm:pt modelId="{28037749-08F6-9D46-8E6D-2BB2EB795462}" type="pres">
      <dgm:prSet presAssocID="{449E356B-6AF2-2841-967C-02FB1DDFC9C6}" presName="parAndCh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CA027-8160-0F48-9477-C8482C3ABD2F}" type="pres">
      <dgm:prSet presAssocID="{FAE9CE1A-D634-864F-B681-7B790D0D1AFA}" presName="parAndChSpace" presStyleCnt="0"/>
      <dgm:spPr/>
    </dgm:pt>
    <dgm:pt modelId="{EBAEA93E-5758-4140-992E-0CF66AB5A586}" type="pres">
      <dgm:prSet presAssocID="{A773D91B-4A22-D84A-96F5-C4B564044270}" presName="parAndCh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46A69-DEA2-1346-82F1-20D23EA39222}" srcId="{42D75D2A-A530-E641-9063-C4A791F31EEE}" destId="{F3BEFD4F-7C0C-7940-BFB9-5A3DADA5A98E}" srcOrd="0" destOrd="0" parTransId="{3785246C-DC0E-414D-83EB-A26326D85560}" sibTransId="{FE06C246-0EA2-6142-876D-5E8C87BEDCFF}"/>
    <dgm:cxn modelId="{A3FACBEE-D3CC-954E-BC78-3BC04891B0FE}" type="presOf" srcId="{A28740B1-4454-4B40-8F0D-6A25F6A7C5EC}" destId="{28037749-08F6-9D46-8E6D-2BB2EB795462}" srcOrd="0" destOrd="1" presId="urn:microsoft.com/office/officeart/2005/8/layout/hChevron3"/>
    <dgm:cxn modelId="{378FC763-3406-1D43-8B1C-0CC27ADFE02B}" type="presOf" srcId="{A773D91B-4A22-D84A-96F5-C4B564044270}" destId="{EBAEA93E-5758-4140-992E-0CF66AB5A586}" srcOrd="0" destOrd="0" presId="urn:microsoft.com/office/officeart/2005/8/layout/hChevron3"/>
    <dgm:cxn modelId="{E252F494-46F0-0045-9188-4295C83AD9D8}" srcId="{42D75D2A-A530-E641-9063-C4A791F31EEE}" destId="{A773D91B-4A22-D84A-96F5-C4B564044270}" srcOrd="2" destOrd="0" parTransId="{17938F8C-3CE7-9248-B311-0A2E629B99FA}" sibTransId="{AF75CFEC-0EEE-DF40-AE45-1D64F685C8F9}"/>
    <dgm:cxn modelId="{75DF9C0C-FA46-224A-A376-5449B8CA9164}" srcId="{449E356B-6AF2-2841-967C-02FB1DDFC9C6}" destId="{A28740B1-4454-4B40-8F0D-6A25F6A7C5EC}" srcOrd="0" destOrd="0" parTransId="{C5F6F7D5-72F7-AF49-A0C2-B74F62933DF8}" sibTransId="{F84F26E9-868D-7C4E-8018-0AE4F7F3D807}"/>
    <dgm:cxn modelId="{9D3AC62B-E5AE-B14B-B797-68400371F8B0}" type="presOf" srcId="{1D18DFC5-682A-0842-B878-582782B642B5}" destId="{EBAEA93E-5758-4140-992E-0CF66AB5A586}" srcOrd="0" destOrd="2" presId="urn:microsoft.com/office/officeart/2005/8/layout/hChevron3"/>
    <dgm:cxn modelId="{1A9646FA-8EA0-A245-AADC-1768E8B62F43}" type="presOf" srcId="{F3BEFD4F-7C0C-7940-BFB9-5A3DADA5A98E}" destId="{E74D72DC-ED2B-0141-88FF-A2D53F409AA9}" srcOrd="0" destOrd="0" presId="urn:microsoft.com/office/officeart/2005/8/layout/hChevron3"/>
    <dgm:cxn modelId="{3FBAECCD-FEB4-8640-B54F-A43EE51FF00E}" srcId="{A773D91B-4A22-D84A-96F5-C4B564044270}" destId="{1D18DFC5-682A-0842-B878-582782B642B5}" srcOrd="1" destOrd="0" parTransId="{1898181C-A9F3-3A44-9BBA-1A88EE706564}" sibTransId="{694B29A1-9851-D746-9C69-97DAC7CDC16E}"/>
    <dgm:cxn modelId="{0A0C8DC2-346A-FF41-B401-E53502426C2B}" type="presOf" srcId="{394B38E2-7D14-3345-A65B-3F5DE6C7EC22}" destId="{28037749-08F6-9D46-8E6D-2BB2EB795462}" srcOrd="0" destOrd="2" presId="urn:microsoft.com/office/officeart/2005/8/layout/hChevron3"/>
    <dgm:cxn modelId="{0349ACB5-49F3-064A-A6AC-AF9D038C99BA}" type="presOf" srcId="{6B99ED05-3211-E146-B554-6A7FEF8C847B}" destId="{EBAEA93E-5758-4140-992E-0CF66AB5A586}" srcOrd="0" destOrd="3" presId="urn:microsoft.com/office/officeart/2005/8/layout/hChevron3"/>
    <dgm:cxn modelId="{8EF7E678-4FC6-6144-8EE2-C3AFDE05D0B9}" type="presOf" srcId="{73C032AD-F1C4-E549-9A52-9DF08B5CDFBD}" destId="{E74D72DC-ED2B-0141-88FF-A2D53F409AA9}" srcOrd="0" destOrd="2" presId="urn:microsoft.com/office/officeart/2005/8/layout/hChevron3"/>
    <dgm:cxn modelId="{60F68B21-BC97-3B46-ACDD-4693C242A655}" srcId="{F3BEFD4F-7C0C-7940-BFB9-5A3DADA5A98E}" destId="{73C032AD-F1C4-E549-9A52-9DF08B5CDFBD}" srcOrd="1" destOrd="0" parTransId="{57614AFF-F3C3-934B-8060-7D39466D9D30}" sibTransId="{95FDF3C3-8B6A-DA48-A8BC-4079139D1485}"/>
    <dgm:cxn modelId="{484DE49D-01B2-6B4E-8A52-860C6124546F}" srcId="{449E356B-6AF2-2841-967C-02FB1DDFC9C6}" destId="{394B38E2-7D14-3345-A65B-3F5DE6C7EC22}" srcOrd="1" destOrd="0" parTransId="{6E99CFC2-C46B-494B-A031-13DE4CA74C16}" sibTransId="{76FEC03B-F9C0-E249-B4BD-BD813CB163C6}"/>
    <dgm:cxn modelId="{C76490EB-E75C-AC49-82E1-98610275603C}" srcId="{42D75D2A-A530-E641-9063-C4A791F31EEE}" destId="{449E356B-6AF2-2841-967C-02FB1DDFC9C6}" srcOrd="1" destOrd="0" parTransId="{24CA5C0E-1AB0-344C-9089-A1FF77E3D96D}" sibTransId="{FAE9CE1A-D634-864F-B681-7B790D0D1AFA}"/>
    <dgm:cxn modelId="{FB8898D7-5A03-944A-8450-E459062916A1}" srcId="{A773D91B-4A22-D84A-96F5-C4B564044270}" destId="{85AD9FD0-B810-FF4C-8D4E-9976E50AB539}" srcOrd="0" destOrd="0" parTransId="{808D7781-8DBB-D543-BBB6-432F49C21A18}" sibTransId="{C942D16F-106A-C649-BF7F-442B7256DA98}"/>
    <dgm:cxn modelId="{DEE59625-C1A0-CF47-89E7-F5143D67F8D7}" srcId="{F3BEFD4F-7C0C-7940-BFB9-5A3DADA5A98E}" destId="{43A054E9-2E62-D044-89CB-6F97DB77E83D}" srcOrd="0" destOrd="0" parTransId="{157A3CC1-18D1-9C44-AB35-2418EC0DD842}" sibTransId="{CBED96BA-FDD3-7A42-B887-03C2EE089B8B}"/>
    <dgm:cxn modelId="{B3D48B4F-F931-0843-B1FC-F62894C7A750}" type="presOf" srcId="{85AD9FD0-B810-FF4C-8D4E-9976E50AB539}" destId="{EBAEA93E-5758-4140-992E-0CF66AB5A586}" srcOrd="0" destOrd="1" presId="urn:microsoft.com/office/officeart/2005/8/layout/hChevron3"/>
    <dgm:cxn modelId="{B791B4CE-0E75-E648-A821-DACFD4A894D5}" type="presOf" srcId="{449E356B-6AF2-2841-967C-02FB1DDFC9C6}" destId="{28037749-08F6-9D46-8E6D-2BB2EB795462}" srcOrd="0" destOrd="0" presId="urn:microsoft.com/office/officeart/2005/8/layout/hChevron3"/>
    <dgm:cxn modelId="{F126E2D6-188A-E045-9C33-5B73A13BF479}" type="presOf" srcId="{43A054E9-2E62-D044-89CB-6F97DB77E83D}" destId="{E74D72DC-ED2B-0141-88FF-A2D53F409AA9}" srcOrd="0" destOrd="1" presId="urn:microsoft.com/office/officeart/2005/8/layout/hChevron3"/>
    <dgm:cxn modelId="{7B18B3B5-3E4F-AD45-8DBF-A1F20156E9D1}" type="presOf" srcId="{42D75D2A-A530-E641-9063-C4A791F31EEE}" destId="{E3F8B507-9FE7-1E42-8CD8-61052B90AE56}" srcOrd="0" destOrd="0" presId="urn:microsoft.com/office/officeart/2005/8/layout/hChevron3"/>
    <dgm:cxn modelId="{1B8AB53D-A3D1-4943-8165-8A03185151CA}" srcId="{A773D91B-4A22-D84A-96F5-C4B564044270}" destId="{6B99ED05-3211-E146-B554-6A7FEF8C847B}" srcOrd="2" destOrd="0" parTransId="{0781B0D3-22F2-3E4B-9781-0D8C6539A562}" sibTransId="{393E1770-EAC0-C84B-9A5A-84E76CBE12B8}"/>
    <dgm:cxn modelId="{FC2C84EF-973F-F24B-A02B-CFE1F5398D8E}" type="presParOf" srcId="{E3F8B507-9FE7-1E42-8CD8-61052B90AE56}" destId="{E74D72DC-ED2B-0141-88FF-A2D53F409AA9}" srcOrd="0" destOrd="0" presId="urn:microsoft.com/office/officeart/2005/8/layout/hChevron3"/>
    <dgm:cxn modelId="{C5246154-F4F1-0F49-8523-5CBAB528C27F}" type="presParOf" srcId="{E3F8B507-9FE7-1E42-8CD8-61052B90AE56}" destId="{F3FEEA65-FB49-134E-B731-0F57CACD20A0}" srcOrd="1" destOrd="0" presId="urn:microsoft.com/office/officeart/2005/8/layout/hChevron3"/>
    <dgm:cxn modelId="{A6B6B3FB-69F5-4A44-BE8E-F376E612B05E}" type="presParOf" srcId="{E3F8B507-9FE7-1E42-8CD8-61052B90AE56}" destId="{28037749-08F6-9D46-8E6D-2BB2EB795462}" srcOrd="2" destOrd="0" presId="urn:microsoft.com/office/officeart/2005/8/layout/hChevron3"/>
    <dgm:cxn modelId="{632C3509-0158-2D48-9DDC-DE4E5274DCAA}" type="presParOf" srcId="{E3F8B507-9FE7-1E42-8CD8-61052B90AE56}" destId="{9E5CA027-8160-0F48-9477-C8482C3ABD2F}" srcOrd="3" destOrd="0" presId="urn:microsoft.com/office/officeart/2005/8/layout/hChevron3"/>
    <dgm:cxn modelId="{570A590F-3CEA-E648-A2BE-D7B3CDFFF474}" type="presParOf" srcId="{E3F8B507-9FE7-1E42-8CD8-61052B90AE56}" destId="{EBAEA93E-5758-4140-992E-0CF66AB5A58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D476-5514-8840-8824-42C64A7C714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CA1-D6FE-1346-BF00-00873D94B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5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596470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1" name="Google Shape;131;g42596470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296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596470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2596470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99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596470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2596470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07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57186" y="2007612"/>
            <a:ext cx="7218600" cy="18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657188" y="4162880"/>
            <a:ext cx="7246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 &amp; A">
  <p:cSld name="Q &amp; A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821691" y="2477946"/>
            <a:ext cx="53907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4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62745" y="328614"/>
            <a:ext cx="8229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1-Sm Text">
  <p:cSld name="Divider1-Sm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1761378" y="1829591"/>
            <a:ext cx="58230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Quote">
  <p:cSld name="Photo and 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 descr="HL_Powerpoint_highres-logo-1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5347103" y="1364334"/>
            <a:ext cx="3385500" cy="1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 1">
  <p:cSld name="Bio page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55346" y="2264458"/>
            <a:ext cx="1811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355346" y="2576899"/>
            <a:ext cx="1811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>
            <a:spLocks noGrp="1"/>
          </p:cNvSpPr>
          <p:nvPr>
            <p:ph type="pic" idx="3"/>
          </p:nvPr>
        </p:nvSpPr>
        <p:spPr>
          <a:xfrm>
            <a:off x="444046" y="452956"/>
            <a:ext cx="17133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>
            <a:spLocks noGrp="1"/>
          </p:cNvSpPr>
          <p:nvPr>
            <p:ph type="pic" idx="4"/>
          </p:nvPr>
        </p:nvSpPr>
        <p:spPr>
          <a:xfrm>
            <a:off x="2626324" y="452956"/>
            <a:ext cx="1713300" cy="2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>
            <a:spLocks noGrp="1"/>
          </p:cNvSpPr>
          <p:nvPr>
            <p:ph type="pic" idx="5"/>
          </p:nvPr>
        </p:nvSpPr>
        <p:spPr>
          <a:xfrm>
            <a:off x="4818362" y="452956"/>
            <a:ext cx="1713300" cy="2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>
            <a:spLocks noGrp="1"/>
          </p:cNvSpPr>
          <p:nvPr>
            <p:ph type="pic" idx="6"/>
          </p:nvPr>
        </p:nvSpPr>
        <p:spPr>
          <a:xfrm>
            <a:off x="7000640" y="452956"/>
            <a:ext cx="1713300" cy="2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7"/>
          </p:nvPr>
        </p:nvSpPr>
        <p:spPr>
          <a:xfrm>
            <a:off x="2540048" y="3119512"/>
            <a:ext cx="1811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8"/>
          </p:nvPr>
        </p:nvSpPr>
        <p:spPr>
          <a:xfrm>
            <a:off x="2540048" y="3431953"/>
            <a:ext cx="1811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9"/>
          </p:nvPr>
        </p:nvSpPr>
        <p:spPr>
          <a:xfrm>
            <a:off x="6912709" y="3119512"/>
            <a:ext cx="1811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3"/>
          </p:nvPr>
        </p:nvSpPr>
        <p:spPr>
          <a:xfrm>
            <a:off x="6912709" y="3431953"/>
            <a:ext cx="1811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4"/>
          </p:nvPr>
        </p:nvSpPr>
        <p:spPr>
          <a:xfrm>
            <a:off x="4730431" y="2684318"/>
            <a:ext cx="1811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5"/>
          </p:nvPr>
        </p:nvSpPr>
        <p:spPr>
          <a:xfrm>
            <a:off x="4730431" y="2996759"/>
            <a:ext cx="1811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 2">
  <p:cSld name="Bio page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355345" y="3125960"/>
            <a:ext cx="4023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355346" y="3438402"/>
            <a:ext cx="40230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pic" idx="3"/>
          </p:nvPr>
        </p:nvSpPr>
        <p:spPr>
          <a:xfrm>
            <a:off x="444046" y="452956"/>
            <a:ext cx="39165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4"/>
          </p:nvPr>
        </p:nvSpPr>
        <p:spPr>
          <a:xfrm>
            <a:off x="4818361" y="905913"/>
            <a:ext cx="3902700" cy="26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5"/>
          </p:nvPr>
        </p:nvSpPr>
        <p:spPr>
          <a:xfrm>
            <a:off x="4721549" y="3607991"/>
            <a:ext cx="3999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6"/>
          </p:nvPr>
        </p:nvSpPr>
        <p:spPr>
          <a:xfrm>
            <a:off x="4721550" y="3920433"/>
            <a:ext cx="3999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 3">
  <p:cSld name="Bio page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>
            <a:spLocks noGrp="1"/>
          </p:cNvSpPr>
          <p:nvPr>
            <p:ph type="pic" idx="2"/>
          </p:nvPr>
        </p:nvSpPr>
        <p:spPr>
          <a:xfrm>
            <a:off x="0" y="0"/>
            <a:ext cx="4569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4883126" y="2111831"/>
            <a:ext cx="3999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882130" y="2577537"/>
            <a:ext cx="39996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-Lg">
  <p:cSld name="Quote slide-Lg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1761378" y="1541248"/>
            <a:ext cx="58230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bullet copy" type="obj">
  <p:cSld name="No bullet cop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62745" y="328614"/>
            <a:ext cx="8229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70632" y="1205432"/>
            <a:ext cx="36879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5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2745" y="328614"/>
            <a:ext cx="8229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70632" y="1205432"/>
            <a:ext cx="83163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62239" y="450969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-sf.com/" TargetMode="External"/><Relationship Id="rId3" Type="http://schemas.openxmlformats.org/officeDocument/2006/relationships/hyperlink" Target="mailto:CalFreshIntern@sfmfoodbank.org" TargetMode="External"/><Relationship Id="rId7" Type="http://schemas.openxmlformats.org/officeDocument/2006/relationships/hyperlink" Target="https://foodlocator.sfmfoodbank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fhsa.org/services/access-empowerment/das-benefits-and-resources-hub" TargetMode="External"/><Relationship Id="rId5" Type="http://schemas.openxmlformats.org/officeDocument/2006/relationships/hyperlink" Target="https://www.211bayarea.org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www.freeprintshop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subTitle" idx="1"/>
          </p:nvPr>
        </p:nvSpPr>
        <p:spPr>
          <a:xfrm>
            <a:off x="260011" y="3707260"/>
            <a:ext cx="7246800" cy="9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>
                <a:latin typeface="Georgia" charset="0"/>
                <a:ea typeface="Georgia" charset="0"/>
                <a:cs typeface="Georgia" charset="0"/>
              </a:rPr>
              <a:t>SP Implementation </a:t>
            </a:r>
            <a:r>
              <a:rPr lang="en-US" sz="1800" dirty="0">
                <a:latin typeface="Georgia" charset="0"/>
                <a:ea typeface="Georgia" charset="0"/>
                <a:cs typeface="Georgia" charset="0"/>
              </a:rPr>
              <a:t>Work </a:t>
            </a:r>
            <a:r>
              <a:rPr lang="en-US" sz="1800" dirty="0" smtClean="0">
                <a:latin typeface="Georgia" charset="0"/>
                <a:ea typeface="Georgia" charset="0"/>
                <a:cs typeface="Georgia" charset="0"/>
              </a:rPr>
              <a:t>Group Meeting</a:t>
            </a:r>
            <a:endParaRPr lang="en-US" sz="1800" dirty="0">
              <a:latin typeface="Georgia" charset="0"/>
              <a:ea typeface="Georgia" charset="0"/>
              <a:cs typeface="Georgia" charset="0"/>
            </a:endParaRPr>
          </a:p>
          <a:p>
            <a:pPr marL="457200" marR="0" lvl="0" indent="-2921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400" dirty="0" smtClean="0">
                <a:latin typeface="Georgia" charset="0"/>
                <a:ea typeface="Georgia" charset="0"/>
                <a:cs typeface="Georgia" charset="0"/>
              </a:rPr>
              <a:t>February 5, 2020</a:t>
            </a:r>
            <a:endParaRPr lang="en-US" sz="140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C5678E-6156-784F-B7DE-17B5E73F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0" y="318719"/>
            <a:ext cx="2223800" cy="1576292"/>
          </a:xfrm>
          <a:prstGeom prst="rect">
            <a:avLst/>
          </a:prstGeom>
        </p:spPr>
      </p:pic>
      <p:sp>
        <p:nvSpPr>
          <p:cNvPr id="6" name="Google Shape;133;p27"/>
          <p:cNvSpPr txBox="1">
            <a:spLocks/>
          </p:cNvSpPr>
          <p:nvPr/>
        </p:nvSpPr>
        <p:spPr>
          <a:xfrm>
            <a:off x="526095" y="318719"/>
            <a:ext cx="5968490" cy="291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377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Helvetica Neue"/>
              <a:buNone/>
              <a:defRPr sz="5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2500"/>
            </a:pP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San Francisco Food Security Task 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Force (FSTF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pPr>
              <a:lnSpc>
                <a:spcPct val="100000"/>
              </a:lnSpc>
              <a:buSzPts val="2500"/>
            </a:pPr>
            <a:endParaRPr lang="en-US" sz="2500" dirty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00000"/>
              </a:lnSpc>
              <a:buSzPts val="2500"/>
            </a:pP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Strategic 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Plan </a:t>
            </a: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(SP) for 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Multi-Sector Collaboration to Ensure Food Security </a:t>
            </a:r>
          </a:p>
          <a:p>
            <a:pPr>
              <a:lnSpc>
                <a:spcPct val="100000"/>
              </a:lnSpc>
              <a:buSzPts val="2500"/>
            </a:pP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in San </a:t>
            </a: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Francisco</a:t>
            </a:r>
          </a:p>
          <a:p>
            <a:pPr>
              <a:lnSpc>
                <a:spcPct val="100000"/>
              </a:lnSpc>
              <a:buSzPts val="2500"/>
            </a:pPr>
            <a:endParaRPr lang="en-US" sz="2400" dirty="0" smtClean="0"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00000"/>
              </a:lnSpc>
              <a:buSzPts val="2500"/>
            </a:pPr>
            <a:endParaRPr lang="en-US" sz="2000" dirty="0">
              <a:solidFill>
                <a:srgbClr val="FF81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992023"/>
            <a:ext cx="8074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Discuss,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and make revisions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to,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draft </a:t>
            </a: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project charter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 for this work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group</a:t>
            </a:r>
            <a:br>
              <a:rPr lang="en-US" sz="1600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Continue the evaluation phase of </a:t>
            </a: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Priority 4: Information and </a:t>
            </a: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Referrals</a:t>
            </a:r>
            <a:b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Determine next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steps for </a:t>
            </a: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Priority </a:t>
            </a: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4: Information and Referrals</a:t>
            </a:r>
          </a:p>
          <a:p>
            <a:pPr marL="285750" lvl="0" indent="-285750">
              <a:buFont typeface="Wingdings" charset="2"/>
              <a:buChar char="q"/>
            </a:pP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endParaRPr lang="en-US" sz="1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Google Shape;217;p34"/>
          <p:cNvSpPr txBox="1">
            <a:spLocks/>
          </p:cNvSpPr>
          <p:nvPr/>
        </p:nvSpPr>
        <p:spPr>
          <a:xfrm>
            <a:off x="540774" y="165275"/>
            <a:ext cx="7000568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Meeting Objectives</a:t>
            </a:r>
            <a:endParaRPr lang="en-US" sz="2400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127DAD76-5094-2746-8B70-A03E1D047BF4}"/>
              </a:ext>
            </a:extLst>
          </p:cNvPr>
          <p:cNvSpPr/>
          <p:nvPr/>
        </p:nvSpPr>
        <p:spPr>
          <a:xfrm rot="19340922">
            <a:off x="1676595" y="2978984"/>
            <a:ext cx="1224366" cy="65092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0D4863DF-4521-6749-B5B8-6F4E1360FE2D}"/>
              </a:ext>
            </a:extLst>
          </p:cNvPr>
          <p:cNvSpPr/>
          <p:nvPr/>
        </p:nvSpPr>
        <p:spPr>
          <a:xfrm rot="13404533">
            <a:off x="5949080" y="3027426"/>
            <a:ext cx="1301605" cy="66767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C2F9825-FFDC-9D45-AB8A-6B86F6083929}"/>
              </a:ext>
            </a:extLst>
          </p:cNvPr>
          <p:cNvSpPr/>
          <p:nvPr/>
        </p:nvSpPr>
        <p:spPr>
          <a:xfrm rot="16200000">
            <a:off x="3082411" y="2975798"/>
            <a:ext cx="887158" cy="65092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F8E0E679-C40B-2F49-BFE5-8D9E32313142}"/>
              </a:ext>
            </a:extLst>
          </p:cNvPr>
          <p:cNvSpPr/>
          <p:nvPr/>
        </p:nvSpPr>
        <p:spPr>
          <a:xfrm rot="16200000">
            <a:off x="5048108" y="2973215"/>
            <a:ext cx="887158" cy="65092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217;p34"/>
          <p:cNvSpPr txBox="1">
            <a:spLocks/>
          </p:cNvSpPr>
          <p:nvPr/>
        </p:nvSpPr>
        <p:spPr>
          <a:xfrm>
            <a:off x="526094" y="165275"/>
            <a:ext cx="8096329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Agenda</a:t>
            </a:r>
            <a:endParaRPr lang="en-US" sz="2400" u="sng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0774" y="992023"/>
            <a:ext cx="8081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Welcome, Introductions, Approval of Minutes, Action Items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(10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min.)</a:t>
            </a: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Project Charter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(25 min.) -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Discussion</a:t>
            </a: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Priority </a:t>
            </a: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4: Information and Referrals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(50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min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.) - Discussion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Public comment, Wrap up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(5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min.)</a:t>
            </a: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lvl="0"/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lvl="0"/>
            <a:endParaRPr lang="en-US" sz="1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7A5EAED-B154-1248-AF5E-8D9C96BBC21F}"/>
              </a:ext>
            </a:extLst>
          </p:cNvPr>
          <p:cNvSpPr/>
          <p:nvPr/>
        </p:nvSpPr>
        <p:spPr>
          <a:xfrm>
            <a:off x="2549663" y="2187005"/>
            <a:ext cx="3750590" cy="588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Vision: Food Secure San Francisco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0670E20-2E19-054D-B07B-0B123C49ACEE}"/>
              </a:ext>
            </a:extLst>
          </p:cNvPr>
          <p:cNvSpPr/>
          <p:nvPr/>
        </p:nvSpPr>
        <p:spPr>
          <a:xfrm>
            <a:off x="6708448" y="3447144"/>
            <a:ext cx="1662552" cy="1534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4.Information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and Referrals</a:t>
            </a:r>
          </a:p>
          <a:p>
            <a:pPr algn="ctr"/>
            <a:endParaRPr lang="en-US" sz="1600" dirty="0"/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(Multi-Stakeholder Driven)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645EB32-CA36-D74E-BAE1-D04F70BCC5CF}"/>
              </a:ext>
            </a:extLst>
          </p:cNvPr>
          <p:cNvSpPr/>
          <p:nvPr/>
        </p:nvSpPr>
        <p:spPr>
          <a:xfrm>
            <a:off x="2735646" y="3443742"/>
            <a:ext cx="1662552" cy="1534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2.Shared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Measurement</a:t>
            </a:r>
          </a:p>
          <a:p>
            <a:pPr algn="ctr"/>
            <a:endParaRPr lang="en-US" sz="1600" dirty="0"/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(FSTF </a:t>
            </a:r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Driven)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97C4845-7879-E44B-A750-93BFD9370B8C}"/>
              </a:ext>
            </a:extLst>
          </p:cNvPr>
          <p:cNvSpPr/>
          <p:nvPr/>
        </p:nvSpPr>
        <p:spPr>
          <a:xfrm>
            <a:off x="4623855" y="3441159"/>
            <a:ext cx="1715865" cy="1534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3.Adequate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Community Resources</a:t>
            </a:r>
          </a:p>
          <a:p>
            <a:pPr algn="ctr"/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(Multi-Stakeholder Driven)</a:t>
            </a:r>
            <a:endParaRPr lang="en-US" sz="1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D1053EC-5661-304D-80D4-BEAEB3C2000A}"/>
              </a:ext>
            </a:extLst>
          </p:cNvPr>
          <p:cNvSpPr/>
          <p:nvPr/>
        </p:nvSpPr>
        <p:spPr>
          <a:xfrm>
            <a:off x="642910" y="3450784"/>
            <a:ext cx="1766051" cy="1534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1.Sustainability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(human and financial)</a:t>
            </a:r>
          </a:p>
          <a:p>
            <a:pPr algn="ctr"/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(FSTF </a:t>
            </a:r>
          </a:p>
          <a:p>
            <a:pPr algn="ctr"/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Driven)</a:t>
            </a:r>
          </a:p>
        </p:txBody>
      </p:sp>
    </p:spTree>
    <p:extLst>
      <p:ext uri="{BB962C8B-B14F-4D97-AF65-F5344CB8AC3E}">
        <p14:creationId xmlns:p14="http://schemas.microsoft.com/office/powerpoint/2010/main" val="4502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6642008" y="4509696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992023"/>
            <a:ext cx="5338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Specific Action Items (AIs) included in minutes</a:t>
            </a:r>
            <a:b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All</a:t>
            </a: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: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 Continue to share I&amp;R resources with with </a:t>
            </a:r>
            <a:r>
              <a:rPr lang="en-US" sz="1600" u="sng" dirty="0" smtClean="0">
                <a:latin typeface="Georgia" charset="0"/>
                <a:ea typeface="Georgia" charset="0"/>
                <a:cs typeface="Georgia" charset="0"/>
                <a:hlinkClick r:id="rId3"/>
              </a:rPr>
              <a:t>CalFreshIntern@sfmfoodbank.org</a:t>
            </a:r>
            <a:r>
              <a:rPr lang="en-US" sz="1600" u="sng" dirty="0" smtClean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1600" u="sng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List of I&amp;R Tools/System</a:t>
            </a: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Google Shape;217;p34"/>
          <p:cNvSpPr txBox="1">
            <a:spLocks/>
          </p:cNvSpPr>
          <p:nvPr/>
        </p:nvSpPr>
        <p:spPr>
          <a:xfrm>
            <a:off x="540774" y="165275"/>
            <a:ext cx="7000568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Minutes and Action Items from Last Meeting</a:t>
            </a:r>
            <a:endParaRPr lang="en-US" sz="2400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16" y="971455"/>
            <a:ext cx="2650107" cy="18974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974"/>
              </p:ext>
            </p:extLst>
          </p:nvPr>
        </p:nvGraphicFramePr>
        <p:xfrm>
          <a:off x="460449" y="3175406"/>
          <a:ext cx="8242300" cy="101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275"/>
                <a:gridCol w="1105326"/>
                <a:gridCol w="5383699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Website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211 Bay Area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System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5"/>
                        </a:rPr>
                        <a:t>https://www.211bayarea.org/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DAS resource Hub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System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6"/>
                        </a:rPr>
                        <a:t>https://www.sfhsa.org/services/access-empowerment/das-benefits-and-resources-hub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Food Locator-SFMFB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7"/>
                        </a:rPr>
                        <a:t>https://foodlocator.sfmfoodbank.org/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Link-SF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System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8"/>
                        </a:rPr>
                        <a:t>https://link-sf.com/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Free Print Shop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System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  <a:hlinkClick r:id="rId9"/>
                        </a:rPr>
                        <a:t>http://www.freeprintshop.org/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;p34"/>
          <p:cNvSpPr txBox="1">
            <a:spLocks/>
          </p:cNvSpPr>
          <p:nvPr/>
        </p:nvSpPr>
        <p:spPr>
          <a:xfrm>
            <a:off x="526094" y="165275"/>
            <a:ext cx="8096329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u="sng" dirty="0" smtClean="0">
                <a:latin typeface="Georgia" charset="0"/>
                <a:ea typeface="Georgia" charset="0"/>
                <a:cs typeface="Georgia" charset="0"/>
              </a:rPr>
              <a:t>Discussion</a:t>
            </a: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: Project Charter for Work Group</a:t>
            </a:r>
            <a:endParaRPr lang="en-US" sz="2400" u="sng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1072033"/>
            <a:ext cx="80743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Review draft – </a:t>
            </a:r>
            <a:r>
              <a:rPr lang="en-US" sz="1600" i="1" dirty="0" smtClean="0">
                <a:latin typeface="Georgia" charset="0"/>
                <a:ea typeface="Georgia" charset="0"/>
                <a:cs typeface="Georgia" charset="0"/>
              </a:rPr>
              <a:t>Thank you, Kathleen Reed!</a:t>
            </a:r>
          </a:p>
          <a:p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600" u="sng" dirty="0" smtClean="0">
                <a:latin typeface="Georgia" charset="0"/>
                <a:ea typeface="Georgia" charset="0"/>
                <a:cs typeface="Georgia" charset="0"/>
              </a:rPr>
              <a:t>Questions for Discussion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What should our measurable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objectives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be for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each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priority?</a:t>
            </a:r>
            <a:br>
              <a:rPr lang="en-US" sz="1600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Should we solicit point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people for Priorities 1, 3, and 4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?</a:t>
            </a:r>
            <a:br>
              <a:rPr lang="en-US" sz="1600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Timeframe (charter go through Dec 2020 or Jan 2012?)</a:t>
            </a:r>
            <a:br>
              <a:rPr lang="en-US" sz="1600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How formal should we be in terms of membership in the work group?</a:t>
            </a:r>
          </a:p>
          <a:p>
            <a:pPr marL="285750" lvl="0" indent="-285750">
              <a:buFont typeface="Wingdings" charset="2"/>
              <a:buChar char="q"/>
            </a:pP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;p34"/>
          <p:cNvSpPr txBox="1">
            <a:spLocks/>
          </p:cNvSpPr>
          <p:nvPr/>
        </p:nvSpPr>
        <p:spPr>
          <a:xfrm>
            <a:off x="526094" y="165275"/>
            <a:ext cx="8096329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u="sng" dirty="0" smtClean="0">
                <a:latin typeface="Georgia" charset="0"/>
                <a:ea typeface="Georgia" charset="0"/>
                <a:cs typeface="Georgia" charset="0"/>
              </a:rPr>
              <a:t>Discussion</a:t>
            </a: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: Priority 4: Information and Referrals (I&amp;R)</a:t>
            </a:r>
            <a:endParaRPr lang="en-US" sz="2400" u="sng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1072033"/>
            <a:ext cx="807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Review</a:t>
            </a: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 </a:t>
            </a: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Handout</a:t>
            </a:r>
            <a:endParaRPr lang="en-US" sz="1600" b="1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Strategic Planning output and progress made in Work Group</a:t>
            </a:r>
            <a:br>
              <a:rPr lang="en-US" sz="1600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en-US" sz="1600" b="1" dirty="0">
                <a:latin typeface="Georgia" charset="0"/>
                <a:ea typeface="Georgia" charset="0"/>
                <a:cs typeface="Georgia" charset="0"/>
              </a:rPr>
              <a:t>Referral </a:t>
            </a: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Advocates: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FSTF to champion the need for food to be included in all existing referral efforts and process(</a:t>
            </a:r>
            <a:r>
              <a:rPr lang="en-US" sz="1600" dirty="0" err="1">
                <a:latin typeface="Georgia" charset="0"/>
                <a:ea typeface="Georgia" charset="0"/>
                <a:cs typeface="Georgia" charset="0"/>
              </a:rPr>
              <a:t>es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) (i.e., DPH Resource &amp; Referral), while advocating for </a:t>
            </a:r>
            <a:r>
              <a:rPr lang="en-US" sz="16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bi-directional feedback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client evaluation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, and multi-generational approach.</a:t>
            </a: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Process</a:t>
            </a:r>
            <a:endParaRPr lang="en-US" sz="1600" dirty="0" smtClean="0"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3777662"/>
              </p:ext>
            </p:extLst>
          </p:nvPr>
        </p:nvGraphicFramePr>
        <p:xfrm>
          <a:off x="285750" y="3490206"/>
          <a:ext cx="8561070" cy="137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17;p34"/>
          <p:cNvSpPr txBox="1">
            <a:spLocks/>
          </p:cNvSpPr>
          <p:nvPr/>
        </p:nvSpPr>
        <p:spPr>
          <a:xfrm>
            <a:off x="526094" y="165275"/>
            <a:ext cx="8096329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Next Steps in Evaluation Phase</a:t>
            </a:r>
            <a:endParaRPr lang="en-US" sz="2400" u="sng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1072033"/>
            <a:ext cx="8074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Engage stakeholders </a:t>
            </a:r>
            <a:r>
              <a:rPr lang="en-US" sz="16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that provide food-related I&amp;R to learn about their experience, what’s working, challenges, and needs</a:t>
            </a:r>
          </a:p>
          <a:p>
            <a:pPr marL="285750" lvl="2" indent="-285750">
              <a:buFont typeface="Wingdings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211 Bay </a:t>
            </a: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Area</a:t>
            </a:r>
          </a:p>
          <a:p>
            <a:pPr marL="285750" lvl="2" indent="-285750">
              <a:buFont typeface="Wingdings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Food Locator - SFMFB</a:t>
            </a:r>
            <a:endParaRPr lang="en-US" sz="16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lvl="2" indent="-285750">
              <a:buFont typeface="Wingdings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DAS Benefits and Resources </a:t>
            </a: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Hub</a:t>
            </a:r>
          </a:p>
          <a:p>
            <a:pPr marL="285750" lvl="2" indent="-285750">
              <a:buFont typeface="Wingdings" charset="2"/>
              <a:buChar char="ü"/>
            </a:pPr>
            <a:endParaRPr lang="en-US" sz="16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/>
            <a:r>
              <a:rPr lang="en-US" sz="1600" u="sng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Questions for stakeholders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What are the key challenges in providing food referrals?</a:t>
            </a:r>
            <a:b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What are the future priorities or changes coming in I&amp;R?</a:t>
            </a:r>
            <a:b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How is success being defined for I&amp;R and measured? Is there currently a feedback loop?</a:t>
            </a:r>
            <a:b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</a:br>
            <a:endParaRPr lang="en-US" sz="1600" dirty="0" smtClean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What are the needs of I&amp;R for food in SF?</a:t>
            </a:r>
          </a:p>
        </p:txBody>
      </p:sp>
    </p:spTree>
    <p:extLst>
      <p:ext uri="{BB962C8B-B14F-4D97-AF65-F5344CB8AC3E}">
        <p14:creationId xmlns:p14="http://schemas.microsoft.com/office/powerpoint/2010/main" val="12006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;p34"/>
          <p:cNvSpPr txBox="1">
            <a:spLocks/>
          </p:cNvSpPr>
          <p:nvPr/>
        </p:nvSpPr>
        <p:spPr>
          <a:xfrm>
            <a:off x="526094" y="165275"/>
            <a:ext cx="8096329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Wrap up</a:t>
            </a:r>
            <a:endParaRPr lang="en-US" sz="2400" u="sng" dirty="0"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164FAD-CB46-854C-AC56-82ED8DBE34B0}"/>
              </a:ext>
            </a:extLst>
          </p:cNvPr>
          <p:cNvSpPr txBox="1"/>
          <p:nvPr/>
        </p:nvSpPr>
        <p:spPr>
          <a:xfrm>
            <a:off x="548097" y="1072033"/>
            <a:ext cx="807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Public Comment</a:t>
            </a:r>
            <a:b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</a:br>
            <a:endParaRPr lang="en-US" sz="1600" b="1" dirty="0" smtClean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Georgia" charset="0"/>
                <a:ea typeface="Georgia" charset="0"/>
                <a:cs typeface="Georgia" charset="0"/>
              </a:rPr>
              <a:t>Next Steps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69" y="2001450"/>
            <a:ext cx="5716831" cy="29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7;p34"/>
          <p:cNvSpPr txBox="1">
            <a:spLocks/>
          </p:cNvSpPr>
          <p:nvPr/>
        </p:nvSpPr>
        <p:spPr>
          <a:xfrm>
            <a:off x="540774" y="165275"/>
            <a:ext cx="7783094" cy="7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4. 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Information and Referrals </a:t>
            </a:r>
            <a:r>
              <a:rPr lang="en-US" sz="2400" u="sng" dirty="0">
                <a:latin typeface="Georgia" charset="0"/>
                <a:ea typeface="Georgia" charset="0"/>
                <a:cs typeface="Georgia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5E489-904B-9E41-86AA-1136C3F5BBE5}"/>
              </a:ext>
            </a:extLst>
          </p:cNvPr>
          <p:cNvSpPr txBox="1"/>
          <p:nvPr/>
        </p:nvSpPr>
        <p:spPr>
          <a:xfrm>
            <a:off x="540774" y="964617"/>
            <a:ext cx="7783094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i="1" dirty="0">
                <a:latin typeface="Georgia" charset="0"/>
                <a:ea typeface="Georgia" charset="0"/>
                <a:cs typeface="Georgia" charset="0"/>
              </a:rPr>
              <a:t>Multi-Stakeholder </a:t>
            </a:r>
            <a:r>
              <a:rPr lang="en-US" sz="1800" dirty="0">
                <a:latin typeface="Georgia" charset="0"/>
                <a:ea typeface="Georgia" charset="0"/>
                <a:cs typeface="Georgia" charset="0"/>
              </a:rPr>
              <a:t>driven</a:t>
            </a:r>
            <a:r>
              <a:rPr lang="en-US" sz="1800" b="1" i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latin typeface="Georgia" charset="0"/>
                <a:ea typeface="Georgia" charset="0"/>
                <a:cs typeface="Georgia" charset="0"/>
              </a:rPr>
              <a:t>next steps:</a:t>
            </a:r>
          </a:p>
          <a:p>
            <a:pPr fontAlgn="base"/>
            <a:r>
              <a:rPr lang="en-US" sz="1800" b="1" dirty="0">
                <a:latin typeface="Georgia" charset="0"/>
                <a:ea typeface="Georgia" charset="0"/>
                <a:cs typeface="Georgia" charset="0"/>
              </a:rPr>
              <a:t>Year 1 &amp; 2: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Georgia" charset="0"/>
                <a:ea typeface="Georgia" charset="0"/>
                <a:cs typeface="Georgia" charset="0"/>
              </a:rPr>
              <a:t>Referral Advocates: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FSTF to champion the need for food to be included in all existing referral efforts and process(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es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) (i.e., DPH Resource &amp; Referral), while advocating for bi-directional feedback, client evaluation, and multi-generational approach.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latin typeface="Georgia" charset="0"/>
                <a:ea typeface="Georgia" charset="0"/>
                <a:cs typeface="Georgia" charset="0"/>
              </a:rPr>
              <a:t>Best Practices Analysis: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FSTF/others to research best practices from other/current information referral efforts including: Our Children Our Families Council SF (OCOF) service inventory group, 211 in San Diego, DPH’s efforts to update resources and referral around food, etc. </a:t>
            </a:r>
          </a:p>
          <a:p>
            <a:pPr fontAlgn="base"/>
            <a:r>
              <a:rPr lang="en-US" sz="1800" b="1" dirty="0">
                <a:latin typeface="Georgia" charset="0"/>
                <a:ea typeface="Georgia" charset="0"/>
                <a:cs typeface="Georgia" charset="0"/>
              </a:rPr>
              <a:t>Longer-Term: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b="1" dirty="0">
                <a:latin typeface="Georgia" charset="0"/>
                <a:ea typeface="Georgia" charset="0"/>
                <a:cs typeface="Georgia" charset="0"/>
              </a:rPr>
              <a:t>Seat at the Table: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FSTF (or emergent structure) will participate in a multi-stakeholder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Information &amp; Referrals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approach to: </a:t>
            </a:r>
            <a:endParaRPr lang="en-US" b="1" dirty="0">
              <a:latin typeface="Georgia" charset="0"/>
              <a:ea typeface="Georgia" charset="0"/>
              <a:cs typeface="Georgia" charset="0"/>
            </a:endParaRPr>
          </a:p>
          <a:p>
            <a:pPr marL="579438" indent="-230188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Georgia" charset="0"/>
                <a:ea typeface="Georgia" charset="0"/>
                <a:cs typeface="Georgia" charset="0"/>
              </a:rPr>
              <a:t>Key Actors: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Determine key actors/stakeholders to structure the initiative</a:t>
            </a:r>
          </a:p>
          <a:p>
            <a:pPr marL="579438" indent="-230188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Georgia" charset="0"/>
                <a:ea typeface="Georgia" charset="0"/>
                <a:cs typeface="Georgia" charset="0"/>
              </a:rPr>
              <a:t>Implementation Plan: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Engage actors/agencies to develop a user-journey for current I&amp;R system, develop a vision for seamless I&amp;R, prototype &amp; iterate, secure funding.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0774" y="870742"/>
            <a:ext cx="80816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PELAB PPT">
  <a:themeElements>
    <a:clrScheme name="Custom 275">
      <a:dk1>
        <a:srgbClr val="000000"/>
      </a:dk1>
      <a:lt1>
        <a:srgbClr val="FFFFFF"/>
      </a:lt1>
      <a:dk2>
        <a:srgbClr val="999999"/>
      </a:dk2>
      <a:lt2>
        <a:srgbClr val="EF5259"/>
      </a:lt2>
      <a:accent1>
        <a:srgbClr val="63A87A"/>
      </a:accent1>
      <a:accent2>
        <a:srgbClr val="A6C9B3"/>
      </a:accent2>
      <a:accent3>
        <a:srgbClr val="7DBCDD"/>
      </a:accent3>
      <a:accent4>
        <a:srgbClr val="DEF1F8"/>
      </a:accent4>
      <a:accent5>
        <a:srgbClr val="F4D953"/>
      </a:accent5>
      <a:accent6>
        <a:srgbClr val="FAEBB0"/>
      </a:accent6>
      <a:hlink>
        <a:srgbClr val="005ABB"/>
      </a:hlink>
      <a:folHlink>
        <a:srgbClr val="7DBC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18938</TotalTime>
  <Words>477</Words>
  <Application>Microsoft Office PowerPoint</Application>
  <PresentationFormat>On-screen Show (16:9)</PresentationFormat>
  <Paragraphs>102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Helvetica Neue</vt:lpstr>
      <vt:lpstr>Wingdings</vt:lpstr>
      <vt:lpstr>Simple Light</vt:lpstr>
      <vt:lpstr>HOPELAB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Mindfulness Class 1</dc:title>
  <dc:creator>Anne Quaintance</dc:creator>
  <cp:lastModifiedBy>PAULA  JONES</cp:lastModifiedBy>
  <cp:revision>291</cp:revision>
  <cp:lastPrinted>2020-01-08T07:24:05Z</cp:lastPrinted>
  <dcterms:modified xsi:type="dcterms:W3CDTF">2020-02-06T22:10:38Z</dcterms:modified>
</cp:coreProperties>
</file>